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8" r:id="rId2"/>
    <p:sldId id="276" r:id="rId3"/>
    <p:sldId id="282" r:id="rId4"/>
    <p:sldId id="272" r:id="rId5"/>
    <p:sldId id="277" r:id="rId6"/>
    <p:sldId id="297" r:id="rId7"/>
    <p:sldId id="303" r:id="rId8"/>
    <p:sldId id="281" r:id="rId9"/>
    <p:sldId id="274" r:id="rId10"/>
    <p:sldId id="270" r:id="rId11"/>
    <p:sldId id="287" r:id="rId12"/>
    <p:sldId id="258" r:id="rId13"/>
    <p:sldId id="284" r:id="rId14"/>
    <p:sldId id="290" r:id="rId15"/>
    <p:sldId id="291" r:id="rId16"/>
    <p:sldId id="298" r:id="rId17"/>
    <p:sldId id="299" r:id="rId18"/>
    <p:sldId id="300" r:id="rId19"/>
    <p:sldId id="301" r:id="rId20"/>
    <p:sldId id="286" r:id="rId21"/>
    <p:sldId id="273" r:id="rId22"/>
    <p:sldId id="302" r:id="rId23"/>
    <p:sldId id="292" r:id="rId24"/>
    <p:sldId id="293" r:id="rId25"/>
    <p:sldId id="294" r:id="rId26"/>
    <p:sldId id="296" r:id="rId27"/>
    <p:sldId id="295" r:id="rId28"/>
    <p:sldId id="266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9" d="100"/>
          <a:sy n="149" d="100"/>
        </p:scale>
        <p:origin x="-35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40B22-FB4A-2E4C-8777-A11BD123C553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7767D-9B6D-1E46-89A1-789AD379C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7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</a:t>
            </a:r>
            <a:r>
              <a:rPr lang="en-US" baseline="0" dirty="0" smtClean="0"/>
              <a:t> all formats </a:t>
            </a:r>
            <a:r>
              <a:rPr lang="mr-IN" baseline="0" dirty="0" smtClean="0"/>
              <a:t>–</a:t>
            </a:r>
            <a:r>
              <a:rPr lang="en-US" baseline="0" dirty="0" smtClean="0"/>
              <a:t> PPC, paid and social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7767D-9B6D-1E46-89A1-789AD379C1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3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3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5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2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9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2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5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822F0-C44D-7B41-B92B-7C5FD67230CE}" type="datetimeFigureOut">
              <a:rPr lang="en-US" smtClean="0"/>
              <a:t>31/01/19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acebook_brand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1" b="13806"/>
          <a:stretch/>
        </p:blipFill>
        <p:spPr>
          <a:xfrm>
            <a:off x="0" y="1508533"/>
            <a:ext cx="9144000" cy="2147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8048" y="295498"/>
            <a:ext cx="6291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D4485"/>
                </a:solidFill>
                <a:latin typeface="Geomanist"/>
                <a:cs typeface="Geomanist"/>
              </a:rPr>
              <a:t>Classifying brands on Facebook using supervised machine learning</a:t>
            </a:r>
            <a:endParaRPr lang="en-US" sz="2800" dirty="0">
              <a:solidFill>
                <a:srgbClr val="2D4485"/>
              </a:solidFill>
              <a:latin typeface="Geomanist"/>
              <a:cs typeface="Geomanis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4833" y="4159755"/>
            <a:ext cx="5128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>
                <a:solidFill>
                  <a:srgbClr val="2D4485"/>
                </a:solidFill>
                <a:latin typeface="Geomanist"/>
                <a:cs typeface="Geomanist"/>
              </a:rPr>
              <a:t>by Sam Ho</a:t>
            </a:r>
          </a:p>
          <a:p>
            <a:pPr algn="r"/>
            <a:r>
              <a:rPr lang="en-US" sz="1050" dirty="0" smtClean="0">
                <a:solidFill>
                  <a:srgbClr val="2D4485"/>
                </a:solidFill>
                <a:latin typeface="Geomanist"/>
                <a:cs typeface="Geomanist"/>
              </a:rPr>
              <a:t>sam@samho.co.uk</a:t>
            </a:r>
            <a:endParaRPr lang="en-US" sz="1050" dirty="0">
              <a:solidFill>
                <a:srgbClr val="2D4485"/>
              </a:solidFill>
              <a:latin typeface="Geomanist"/>
              <a:cs typeface="Geomanis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7715" y="4113588"/>
            <a:ext cx="629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D4485"/>
                </a:solidFill>
                <a:latin typeface="Geomanist"/>
                <a:cs typeface="Geomanist"/>
              </a:rPr>
              <a:t>General Assembly DSI : Capstone Project</a:t>
            </a:r>
            <a:endParaRPr lang="en-US" sz="2400" dirty="0">
              <a:solidFill>
                <a:srgbClr val="2D4485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219585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Geomanist"/>
                <a:cs typeface="Geomanist"/>
              </a:rPr>
              <a:t>Data Streams &amp; Feature Engineering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158517" y="966026"/>
            <a:ext cx="2662889" cy="4013821"/>
            <a:chOff x="6158517" y="966026"/>
            <a:chExt cx="2662889" cy="4013821"/>
          </a:xfrm>
        </p:grpSpPr>
        <p:sp>
          <p:nvSpPr>
            <p:cNvPr id="13" name="TextBox 12"/>
            <p:cNvSpPr txBox="1"/>
            <p:nvPr/>
          </p:nvSpPr>
          <p:spPr>
            <a:xfrm>
              <a:off x="6158518" y="4025740"/>
              <a:ext cx="2662888" cy="9541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Response_Rate  Comments_Rate 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Shares_Rate</a:t>
              </a:r>
              <a:endParaRPr lang="en-US" sz="1400" dirty="0">
                <a:latin typeface="Geomanist"/>
                <a:cs typeface="Geomanist"/>
              </a:endParaRP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Video_Rate</a:t>
              </a:r>
              <a:endParaRPr lang="en-US" sz="1400" dirty="0">
                <a:latin typeface="Geomanist"/>
                <a:cs typeface="Geomanis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15968" y="966026"/>
              <a:ext cx="11079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i="1" dirty="0" smtClean="0">
                  <a:latin typeface="Geomanist"/>
                  <a:cs typeface="Geomanist"/>
                </a:rPr>
                <a:t>Engineered </a:t>
              </a:r>
            </a:p>
            <a:p>
              <a:pPr algn="ctr"/>
              <a:r>
                <a:rPr lang="en-US" sz="1400" b="1" i="1" dirty="0" smtClean="0">
                  <a:latin typeface="Geomanist"/>
                  <a:cs typeface="Geomanist"/>
                </a:rPr>
                <a:t>features</a:t>
              </a:r>
              <a:endParaRPr lang="en-US" sz="1400" b="1" i="1" dirty="0">
                <a:latin typeface="Geomanist"/>
                <a:cs typeface="Geomanis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58517" y="2820795"/>
              <a:ext cx="2662888" cy="11695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Geomanist"/>
                  <a:cs typeface="Geomanist"/>
                </a:rPr>
                <a:t>Vectorised</a:t>
              </a:r>
              <a:r>
                <a:rPr lang="en-US" sz="1400" dirty="0">
                  <a:latin typeface="Geomanist"/>
                  <a:cs typeface="Geomanist"/>
                </a:rPr>
                <a:t> Post </a:t>
              </a:r>
              <a:r>
                <a:rPr lang="en-US" sz="1400" dirty="0" smtClean="0">
                  <a:latin typeface="Geomanist"/>
                  <a:cs typeface="Geomanist"/>
                </a:rPr>
                <a:t>Content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Contains_Link 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Contains_Video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Has_Hashtag 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Hashtag_Count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984037" y="1454331"/>
              <a:ext cx="928018" cy="946774"/>
              <a:chOff x="3647066" y="488065"/>
              <a:chExt cx="3472751" cy="3936603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633" y="2300863"/>
                <a:ext cx="1798639" cy="576149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3"/>
              <a:srcRect l="52584" t="22364" b="20802"/>
              <a:stretch/>
            </p:blipFill>
            <p:spPr>
              <a:xfrm>
                <a:off x="4182478" y="488065"/>
                <a:ext cx="2535588" cy="1264318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 rotWithShape="1">
              <a:blip r:embed="rId4"/>
              <a:srcRect t="35268" b="27972"/>
              <a:stretch/>
            </p:blipFill>
            <p:spPr>
              <a:xfrm>
                <a:off x="3647066" y="1694213"/>
                <a:ext cx="2084351" cy="77806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2478" y="3944174"/>
                <a:ext cx="2535588" cy="480494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6"/>
              <a:srcRect t="29185" b="28684"/>
              <a:stretch/>
            </p:blipFill>
            <p:spPr>
              <a:xfrm>
                <a:off x="3647066" y="3132981"/>
                <a:ext cx="1803206" cy="759705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7"/>
              <a:srcRect t="24416" b="15792"/>
              <a:stretch/>
            </p:blipFill>
            <p:spPr>
              <a:xfrm>
                <a:off x="5687347" y="1723298"/>
                <a:ext cx="1432470" cy="856498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6369" y="2589491"/>
                <a:ext cx="1227117" cy="1227117"/>
              </a:xfrm>
              <a:prstGeom prst="rect">
                <a:avLst/>
              </a:prstGeom>
            </p:spPr>
          </p:pic>
        </p:grpSp>
        <p:sp>
          <p:nvSpPr>
            <p:cNvPr id="79" name="Down Arrow 78"/>
            <p:cNvSpPr/>
            <p:nvPr/>
          </p:nvSpPr>
          <p:spPr>
            <a:xfrm>
              <a:off x="7169023" y="2479867"/>
              <a:ext cx="678590" cy="25111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659220" y="2459740"/>
              <a:ext cx="171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>
                  <a:latin typeface="Geomanist"/>
                  <a:cs typeface="Geomanist"/>
                </a:rPr>
                <a:t>Python  / Pandas</a:t>
              </a:r>
              <a:endParaRPr lang="en-US" sz="1100" i="1" dirty="0">
                <a:latin typeface="Geomanist"/>
                <a:cs typeface="Geomanis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714" y="966026"/>
            <a:ext cx="2921920" cy="4013821"/>
            <a:chOff x="457714" y="966026"/>
            <a:chExt cx="2921920" cy="401382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935" y="1503196"/>
              <a:ext cx="893836" cy="804451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1432771" y="1402350"/>
              <a:ext cx="928018" cy="946774"/>
              <a:chOff x="3647066" y="488065"/>
              <a:chExt cx="3472751" cy="3936603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633" y="2300863"/>
                <a:ext cx="1798639" cy="576149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3"/>
              <a:srcRect l="52584" t="22364" b="20802"/>
              <a:stretch/>
            </p:blipFill>
            <p:spPr>
              <a:xfrm>
                <a:off x="4182478" y="488065"/>
                <a:ext cx="2535588" cy="126431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4"/>
              <a:srcRect t="35268" b="27972"/>
              <a:stretch/>
            </p:blipFill>
            <p:spPr>
              <a:xfrm>
                <a:off x="3647066" y="1694213"/>
                <a:ext cx="2084351" cy="77806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2478" y="3944174"/>
                <a:ext cx="2535588" cy="48049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/>
              <a:srcRect t="29185" b="28684"/>
              <a:stretch/>
            </p:blipFill>
            <p:spPr>
              <a:xfrm>
                <a:off x="3647066" y="3132981"/>
                <a:ext cx="1803206" cy="759705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/>
              <a:srcRect t="24416" b="15792"/>
              <a:stretch/>
            </p:blipFill>
            <p:spPr>
              <a:xfrm>
                <a:off x="5687347" y="1723298"/>
                <a:ext cx="1432470" cy="856498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6369" y="2589491"/>
                <a:ext cx="1227117" cy="1227117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57714" y="4025740"/>
              <a:ext cx="1893454" cy="9541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National-Light"/>
                  <a:cs typeface="National-Light"/>
                </a:defRPr>
              </a:lvl1pPr>
            </a:lstStyle>
            <a:p>
              <a:r>
                <a:rPr lang="en-US" sz="1400" dirty="0" smtClean="0">
                  <a:latin typeface="Geomanist"/>
                  <a:cs typeface="Geomanist"/>
                </a:rPr>
                <a:t>#Responses</a:t>
              </a:r>
            </a:p>
            <a:p>
              <a:r>
                <a:rPr lang="en-US" sz="1400" dirty="0" smtClean="0">
                  <a:latin typeface="Geomanist"/>
                  <a:cs typeface="Geomanist"/>
                </a:rPr>
                <a:t>#Comments</a:t>
              </a:r>
            </a:p>
            <a:p>
              <a:r>
                <a:rPr lang="en-US" sz="1400" dirty="0" smtClean="0">
                  <a:latin typeface="Geomanist"/>
                  <a:cs typeface="Geomanist"/>
                </a:rPr>
                <a:t> #Shares</a:t>
              </a:r>
            </a:p>
            <a:p>
              <a:r>
                <a:rPr lang="en-US" sz="1400" dirty="0" smtClean="0">
                  <a:latin typeface="Geomanist"/>
                  <a:cs typeface="Geomanist"/>
                </a:rPr>
                <a:t>#Video views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02698" y="966026"/>
              <a:ext cx="19672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i="1" dirty="0" smtClean="0">
                  <a:latin typeface="Geomanist"/>
                  <a:cs typeface="Geomanist"/>
                </a:rPr>
                <a:t>Primary </a:t>
              </a:r>
            </a:p>
            <a:p>
              <a:pPr algn="ctr"/>
              <a:r>
                <a:rPr lang="en-US" sz="1400" b="1" i="1" dirty="0">
                  <a:latin typeface="Geomanist"/>
                  <a:cs typeface="Geomanist"/>
                </a:rPr>
                <a:t>d</a:t>
              </a:r>
              <a:r>
                <a:rPr lang="en-US" sz="1400" b="1" i="1" dirty="0" smtClean="0">
                  <a:latin typeface="Geomanist"/>
                  <a:cs typeface="Geomanist"/>
                </a:rPr>
                <a:t>ata stream &amp; features</a:t>
              </a:r>
              <a:endParaRPr lang="en-US" sz="1400" b="1" i="1" dirty="0">
                <a:latin typeface="Geomanist"/>
                <a:cs typeface="Geomanis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7714" y="3251682"/>
              <a:ext cx="1893454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 cmpd="sng">
              <a:solidFill>
                <a:srgbClr val="008000"/>
              </a:solidFill>
              <a:prstDash val="sysDash"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National-Light"/>
                  <a:cs typeface="National-Light"/>
                </a:defRPr>
              </a:lvl1pPr>
            </a:lstStyle>
            <a:p>
              <a:r>
                <a:rPr lang="en-US" sz="1400" dirty="0" smtClean="0">
                  <a:latin typeface="Geomanist"/>
                  <a:cs typeface="Geomanist"/>
                </a:rPr>
                <a:t>Post Content</a:t>
              </a:r>
            </a:p>
          </p:txBody>
        </p:sp>
        <p:sp>
          <p:nvSpPr>
            <p:cNvPr id="77" name="Down Arrow 76"/>
            <p:cNvSpPr/>
            <p:nvPr/>
          </p:nvSpPr>
          <p:spPr>
            <a:xfrm>
              <a:off x="1131012" y="2479867"/>
              <a:ext cx="678590" cy="25111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81895" y="2442821"/>
              <a:ext cx="171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>
                  <a:latin typeface="Geomanist"/>
                  <a:cs typeface="Geomanist"/>
                </a:rPr>
                <a:t>Selenium</a:t>
              </a:r>
              <a:endParaRPr lang="en-US" sz="1100" i="1" dirty="0">
                <a:latin typeface="Geomanist"/>
                <a:cs typeface="Geomanist"/>
              </a:endParaRPr>
            </a:p>
          </p:txBody>
        </p:sp>
        <p:cxnSp>
          <p:nvCxnSpPr>
            <p:cNvPr id="4" name="Straight Arrow Connector 3"/>
            <p:cNvCxnSpPr>
              <a:stCxn id="15" idx="3"/>
              <a:endCxn id="12" idx="1"/>
            </p:cNvCxnSpPr>
            <p:nvPr/>
          </p:nvCxnSpPr>
          <p:spPr>
            <a:xfrm flipV="1">
              <a:off x="2351168" y="4502793"/>
              <a:ext cx="1028466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325871" y="966026"/>
            <a:ext cx="2832647" cy="3798377"/>
            <a:chOff x="3325871" y="966026"/>
            <a:chExt cx="2832647" cy="3798377"/>
          </a:xfrm>
        </p:grpSpPr>
        <p:grpSp>
          <p:nvGrpSpPr>
            <p:cNvPr id="8" name="Group 7"/>
            <p:cNvGrpSpPr/>
            <p:nvPr/>
          </p:nvGrpSpPr>
          <p:grpSpPr>
            <a:xfrm>
              <a:off x="3325871" y="966026"/>
              <a:ext cx="1967205" cy="3798377"/>
              <a:chOff x="3325871" y="966026"/>
              <a:chExt cx="1967205" cy="379837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379634" y="4241183"/>
                <a:ext cx="1893454" cy="5232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Geomanist"/>
                    <a:cs typeface="Geomanist"/>
                  </a:rPr>
                  <a:t># Page Likes </a:t>
                </a:r>
              </a:p>
              <a:p>
                <a:pPr algn="ctr"/>
                <a:r>
                  <a:rPr lang="en-US" sz="1400" dirty="0" smtClean="0">
                    <a:latin typeface="Geomanist"/>
                    <a:cs typeface="Geomanist"/>
                  </a:rPr>
                  <a:t>(by date)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4308250" y="1454331"/>
                <a:ext cx="928018" cy="946774"/>
                <a:chOff x="3647066" y="488065"/>
                <a:chExt cx="3472751" cy="3936603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51633" y="2300863"/>
                  <a:ext cx="1798639" cy="576149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2584" t="22364" b="20802"/>
                <a:stretch/>
              </p:blipFill>
              <p:spPr>
                <a:xfrm>
                  <a:off x="4182478" y="488065"/>
                  <a:ext cx="2535588" cy="1264318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5268" b="27972"/>
                <a:stretch/>
              </p:blipFill>
              <p:spPr>
                <a:xfrm>
                  <a:off x="3647066" y="1694213"/>
                  <a:ext cx="2084351" cy="778067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2478" y="3944174"/>
                  <a:ext cx="2535588" cy="480494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185" b="28684"/>
                <a:stretch/>
              </p:blipFill>
              <p:spPr>
                <a:xfrm>
                  <a:off x="3647066" y="3132981"/>
                  <a:ext cx="1803206" cy="759705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4416" b="15792"/>
                <a:stretch/>
              </p:blipFill>
              <p:spPr>
                <a:xfrm>
                  <a:off x="5687347" y="1723298"/>
                  <a:ext cx="1432470" cy="856498"/>
                </a:xfrm>
                <a:prstGeom prst="rect">
                  <a:avLst/>
                </a:prstGeom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6369" y="2589491"/>
                  <a:ext cx="1227117" cy="1227117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41867" y="1650776"/>
                <a:ext cx="686576" cy="617918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3325871" y="966026"/>
                <a:ext cx="19672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b="1" i="1" dirty="0" smtClean="0">
                    <a:latin typeface="Geomanist"/>
                    <a:cs typeface="Geomanist"/>
                  </a:rPr>
                  <a:t>Secondary</a:t>
                </a:r>
              </a:p>
              <a:p>
                <a:pPr algn="ctr"/>
                <a:r>
                  <a:rPr lang="en-US" sz="1400" b="1" i="1" dirty="0">
                    <a:latin typeface="Geomanist"/>
                    <a:cs typeface="Geomanist"/>
                  </a:rPr>
                  <a:t>d</a:t>
                </a:r>
                <a:r>
                  <a:rPr lang="en-US" sz="1400" b="1" i="1" dirty="0" smtClean="0">
                    <a:latin typeface="Geomanist"/>
                    <a:cs typeface="Geomanist"/>
                  </a:rPr>
                  <a:t>ata stream &amp; features</a:t>
                </a:r>
                <a:endParaRPr lang="en-US" sz="1400" b="1" i="1" dirty="0">
                  <a:latin typeface="Geomanist"/>
                  <a:cs typeface="Geomanist"/>
                </a:endParaRPr>
              </a:p>
            </p:txBody>
          </p:sp>
          <p:sp>
            <p:nvSpPr>
              <p:cNvPr id="78" name="Down Arrow 77"/>
              <p:cNvSpPr/>
              <p:nvPr/>
            </p:nvSpPr>
            <p:spPr>
              <a:xfrm>
                <a:off x="3968955" y="2479867"/>
                <a:ext cx="678590" cy="251114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444621" y="2459740"/>
                <a:ext cx="17103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 smtClean="0">
                    <a:latin typeface="Geomanist"/>
                    <a:cs typeface="Geomanist"/>
                  </a:rPr>
                  <a:t>Dashboard CSV output</a:t>
                </a:r>
                <a:endParaRPr lang="en-US" sz="1100" i="1" dirty="0">
                  <a:latin typeface="Geomanist"/>
                  <a:cs typeface="Geomanist"/>
                </a:endParaRPr>
              </a:p>
            </p:txBody>
          </p:sp>
        </p:grpSp>
        <p:cxnSp>
          <p:nvCxnSpPr>
            <p:cNvPr id="47" name="Straight Arrow Connector 46"/>
            <p:cNvCxnSpPr>
              <a:stCxn id="12" idx="3"/>
              <a:endCxn id="13" idx="1"/>
            </p:cNvCxnSpPr>
            <p:nvPr/>
          </p:nvCxnSpPr>
          <p:spPr>
            <a:xfrm>
              <a:off x="5273088" y="4502793"/>
              <a:ext cx="88543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6414873" y="2811174"/>
            <a:ext cx="2225198" cy="307777"/>
          </a:xfrm>
          <a:prstGeom prst="rect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National-Light"/>
                <a:cs typeface="National-Light"/>
              </a:defRPr>
            </a:lvl1pPr>
          </a:lstStyle>
          <a:p>
            <a:endParaRPr lang="en-US" sz="1400" dirty="0" smtClean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25022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28" y="2293603"/>
            <a:ext cx="953430" cy="286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584" t="22364" b="20802"/>
          <a:stretch/>
        </p:blipFill>
        <p:spPr>
          <a:xfrm>
            <a:off x="6543520" y="2122294"/>
            <a:ext cx="1344074" cy="629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5268" b="27972"/>
          <a:stretch/>
        </p:blipFill>
        <p:spPr>
          <a:xfrm>
            <a:off x="1494082" y="2243339"/>
            <a:ext cx="1104880" cy="387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467" y="2317416"/>
            <a:ext cx="1344070" cy="239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29185" b="28684"/>
          <a:stretch/>
        </p:blipFill>
        <p:spPr>
          <a:xfrm>
            <a:off x="4184391" y="2247910"/>
            <a:ext cx="955850" cy="3782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24416" b="15792"/>
          <a:stretch/>
        </p:blipFill>
        <p:spPr>
          <a:xfrm>
            <a:off x="459171" y="2223815"/>
            <a:ext cx="759330" cy="4264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3193" y="2131554"/>
            <a:ext cx="650476" cy="61094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80199" y="1023486"/>
            <a:ext cx="42125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 smtClean="0">
                <a:latin typeface="Geomanist"/>
                <a:cs typeface="Geomanist"/>
              </a:rPr>
              <a:t>6350 posts overall</a:t>
            </a:r>
            <a:br>
              <a:rPr lang="en-US" sz="3600" b="1" i="1" dirty="0" smtClean="0">
                <a:latin typeface="Geomanist"/>
                <a:cs typeface="Geomanist"/>
              </a:rPr>
            </a:br>
            <a:r>
              <a:rPr lang="en-US" sz="2000" b="1" i="1" dirty="0" smtClean="0">
                <a:latin typeface="Geomanist"/>
                <a:cs typeface="Geomanist"/>
              </a:rPr>
              <a:t>(spanning </a:t>
            </a:r>
            <a:r>
              <a:rPr lang="en-US" b="1" i="1" dirty="0" smtClean="0">
                <a:latin typeface="Geomanist"/>
                <a:cs typeface="Geomanist"/>
              </a:rPr>
              <a:t>2015-2018)</a:t>
            </a:r>
            <a:endParaRPr lang="en-US" sz="3600" b="1" i="1" dirty="0" smtClean="0">
              <a:latin typeface="Geomanist"/>
              <a:cs typeface="Geomanis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Seven classes, largely balanced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90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870 posts </a:t>
            </a:r>
          </a:p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(0.13)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962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777 posts </a:t>
            </a:r>
          </a:p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(0.12)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01934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714 posts </a:t>
            </a:r>
          </a:p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(0.11)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50906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1068 posts </a:t>
            </a:r>
          </a:p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(0.16)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99878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770 posts </a:t>
            </a:r>
          </a:p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(0.12)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48850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798 posts </a:t>
            </a:r>
          </a:p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(0.12)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97823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1353 posts </a:t>
            </a:r>
          </a:p>
          <a:p>
            <a:pPr algn="ctr"/>
            <a:r>
              <a:rPr lang="en-US" sz="1200" b="1" i="1" dirty="0" smtClean="0">
                <a:latin typeface="Geomanist"/>
                <a:cs typeface="Geomanist"/>
              </a:rPr>
              <a:t>(0.21)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378" y="3945392"/>
            <a:ext cx="8781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Geomanist"/>
                <a:cs typeface="Geomanist"/>
              </a:rPr>
              <a:t>Our baseline is 0.21 </a:t>
            </a:r>
            <a:r>
              <a:rPr lang="mr-IN" dirty="0" smtClean="0">
                <a:latin typeface="Geomanist"/>
                <a:cs typeface="Geomanist"/>
              </a:rPr>
              <a:t>–</a:t>
            </a:r>
            <a:r>
              <a:rPr lang="en-GB" dirty="0" smtClean="0">
                <a:latin typeface="Geomanist"/>
                <a:cs typeface="Geomanist"/>
              </a:rPr>
              <a:t> our dominant class. If we can build a model that can score higher than this, then we can reject our null hypothesis and concede that there are genuine differences in the content produced by our brands</a:t>
            </a:r>
            <a:endParaRPr lang="en-US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67039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" y="252775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Geomanist"/>
                <a:cs typeface="Geomanist"/>
              </a:rPr>
              <a:t>Data </a:t>
            </a:r>
            <a:r>
              <a:rPr lang="en-US" sz="2800" dirty="0" smtClean="0">
                <a:latin typeface="Geomanist"/>
                <a:cs typeface="Geomanist"/>
              </a:rPr>
              <a:t>Prep &amp; Cleaning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14" name="Picture 13" descr="Screenshot 2019-01-18 at 12.03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" y="1283171"/>
            <a:ext cx="3977219" cy="1057568"/>
          </a:xfrm>
          <a:prstGeom prst="rect">
            <a:avLst/>
          </a:prstGeom>
        </p:spPr>
      </p:pic>
      <p:pic>
        <p:nvPicPr>
          <p:cNvPr id="15" name="Picture 14" descr="Screenshot 2018-12-21 at 18.01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6" y="3082197"/>
            <a:ext cx="4129338" cy="8457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02783" y="1607855"/>
            <a:ext cx="5414711" cy="3110375"/>
            <a:chOff x="1902783" y="1607855"/>
            <a:chExt cx="5414711" cy="3110375"/>
          </a:xfrm>
        </p:grpSpPr>
        <p:pic>
          <p:nvPicPr>
            <p:cNvPr id="16" name="Picture 15" descr="Screenshot 2019-01-18 at 12.03.5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275" y="2187742"/>
              <a:ext cx="3977219" cy="1057568"/>
            </a:xfrm>
            <a:prstGeom prst="rect">
              <a:avLst/>
            </a:prstGeom>
          </p:spPr>
        </p:pic>
        <p:pic>
          <p:nvPicPr>
            <p:cNvPr id="17" name="Picture 16" descr="Screenshot 2018-12-21 at 18.01.4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87" y="3872481"/>
              <a:ext cx="4129338" cy="84574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799498" y="2682184"/>
              <a:ext cx="390195" cy="156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80529" y="2653433"/>
              <a:ext cx="522365" cy="156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19310" y="2809581"/>
              <a:ext cx="975665" cy="156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79286" y="2966026"/>
              <a:ext cx="925402" cy="156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92411" y="4518243"/>
              <a:ext cx="1354882" cy="156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urved Down Arrow 22"/>
            <p:cNvSpPr/>
            <p:nvPr/>
          </p:nvSpPr>
          <p:spPr>
            <a:xfrm rot="2094109">
              <a:off x="3799499" y="1607855"/>
              <a:ext cx="1148559" cy="502878"/>
            </a:xfrm>
            <a:prstGeom prst="curved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urved Down Arrow 23"/>
            <p:cNvSpPr/>
            <p:nvPr/>
          </p:nvSpPr>
          <p:spPr>
            <a:xfrm rot="2094109" flipV="1">
              <a:off x="1902783" y="4205616"/>
              <a:ext cx="1148559" cy="427548"/>
            </a:xfrm>
            <a:prstGeom prst="curved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75246" y="1294547"/>
            <a:ext cx="2353399" cy="363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Geomanist"/>
                <a:cs typeface="Geomanist"/>
              </a:rPr>
              <a:t>Extensive stop words &amp; regex to clean data</a:t>
            </a:r>
          </a:p>
          <a:p>
            <a:pPr algn="r"/>
            <a:endParaRPr lang="en-US" dirty="0" smtClean="0">
              <a:latin typeface="Geomanist"/>
              <a:cs typeface="Geomanist"/>
            </a:endParaRPr>
          </a:p>
          <a:p>
            <a:pPr algn="r"/>
            <a:endParaRPr lang="en-US" dirty="0">
              <a:latin typeface="Geomanist"/>
              <a:cs typeface="Geomanist"/>
            </a:endParaRPr>
          </a:p>
          <a:p>
            <a:pPr algn="r"/>
            <a:r>
              <a:rPr lang="en-US" dirty="0" smtClean="0">
                <a:latin typeface="Geomanist"/>
                <a:cs typeface="Geomanist"/>
              </a:rPr>
              <a:t>Remove all ‘hard’ branding features i.e. ‘</a:t>
            </a:r>
            <a:r>
              <a:rPr lang="en-US" dirty="0" err="1" smtClean="0">
                <a:latin typeface="Geomanist"/>
                <a:cs typeface="Geomanist"/>
              </a:rPr>
              <a:t>Morrisons</a:t>
            </a:r>
            <a:r>
              <a:rPr lang="en-US" dirty="0" smtClean="0">
                <a:latin typeface="Geomanist"/>
                <a:cs typeface="Geomanist"/>
              </a:rPr>
              <a:t>’</a:t>
            </a:r>
          </a:p>
          <a:p>
            <a:pPr algn="r"/>
            <a:endParaRPr lang="en-US" dirty="0" smtClean="0">
              <a:latin typeface="Geomanist"/>
              <a:cs typeface="Geomanist"/>
            </a:endParaRPr>
          </a:p>
          <a:p>
            <a:pPr algn="r"/>
            <a:endParaRPr lang="en-US" dirty="0" smtClean="0">
              <a:latin typeface="Geomanist"/>
              <a:cs typeface="Geomanist"/>
            </a:endParaRPr>
          </a:p>
          <a:p>
            <a:pPr algn="r"/>
            <a:r>
              <a:rPr lang="en-US" dirty="0" smtClean="0">
                <a:latin typeface="Geomanist"/>
                <a:cs typeface="Geomanist"/>
              </a:rPr>
              <a:t>Remove all ‘soft’ branding cues i.e.</a:t>
            </a:r>
          </a:p>
          <a:p>
            <a:pPr algn="r"/>
            <a:r>
              <a:rPr lang="en-US" dirty="0" smtClean="0">
                <a:latin typeface="Geomanist"/>
                <a:cs typeface="Geomanist"/>
              </a:rPr>
              <a:t> </a:t>
            </a:r>
            <a:r>
              <a:rPr lang="en-US" sz="1400" dirty="0" smtClean="0">
                <a:latin typeface="Geomanist"/>
                <a:cs typeface="Geomanist"/>
              </a:rPr>
              <a:t>#</a:t>
            </a:r>
            <a:r>
              <a:rPr lang="en-US" sz="1400" dirty="0" err="1" smtClean="0">
                <a:latin typeface="Geomanist"/>
                <a:cs typeface="Geomanist"/>
              </a:rPr>
              <a:t>LidlChristmasUpgrades</a:t>
            </a:r>
            <a:endParaRPr lang="en-US" sz="1400" dirty="0" smtClean="0">
              <a:latin typeface="Geomanist"/>
              <a:cs typeface="Geomanist"/>
            </a:endParaRPr>
          </a:p>
          <a:p>
            <a:pPr algn="r"/>
            <a:endParaRPr lang="en-US" sz="14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72404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644" y="327106"/>
            <a:ext cx="8255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Geomanist"/>
                <a:cs typeface="Geomanist"/>
              </a:rPr>
              <a:t>FINDINGS</a:t>
            </a:r>
          </a:p>
          <a:p>
            <a:r>
              <a:rPr lang="en-US" sz="5400" dirty="0" smtClean="0">
                <a:latin typeface="Geomanist"/>
                <a:cs typeface="Geomanist"/>
              </a:rPr>
              <a:t>Exploratory Analysis</a:t>
            </a:r>
            <a:endParaRPr lang="en-US" sz="54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6273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17" y="1213462"/>
            <a:ext cx="7164386" cy="37977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A first indication that content is likely different 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77920" y="4011858"/>
            <a:ext cx="404102" cy="6638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53511" y="1366148"/>
            <a:ext cx="404102" cy="330954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48585" y="1366148"/>
            <a:ext cx="404102" cy="3309542"/>
          </a:xfrm>
          <a:prstGeom prst="rect">
            <a:avLst/>
          </a:prstGeom>
          <a:noFill/>
          <a:ln>
            <a:solidFill>
              <a:srgbClr val="008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24176" y="3097884"/>
            <a:ext cx="404102" cy="1577805"/>
          </a:xfrm>
          <a:prstGeom prst="rect">
            <a:avLst/>
          </a:prstGeom>
          <a:noFill/>
          <a:ln>
            <a:solidFill>
              <a:srgbClr val="008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0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01-23 at 12.2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89" y="971696"/>
            <a:ext cx="2997521" cy="3708900"/>
          </a:xfrm>
          <a:prstGeom prst="rect">
            <a:avLst/>
          </a:prstGeom>
        </p:spPr>
      </p:pic>
      <p:pic>
        <p:nvPicPr>
          <p:cNvPr id="3" name="Picture 2" descr="Screenshot 2019-01-23 at 12.20.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5"/>
          <a:stretch/>
        </p:blipFill>
        <p:spPr>
          <a:xfrm>
            <a:off x="1067223" y="1096766"/>
            <a:ext cx="3012457" cy="35838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252775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Qualitatively, it feels that there is a difference!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417364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244252"/>
            <a:ext cx="9092365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Geomanist"/>
                <a:cs typeface="Geomanist"/>
              </a:rPr>
              <a:t>Sainsbury’s talk about their magazine/recipes.....</a:t>
            </a:r>
            <a:r>
              <a:rPr lang="en-GB" sz="2400" dirty="0" smtClean="0">
                <a:latin typeface="Geomanist"/>
                <a:cs typeface="Geomanist"/>
              </a:rPr>
              <a:t>.less so for ASDA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313" y="4804763"/>
            <a:ext cx="5576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Geomanist"/>
                <a:cs typeface="Geomanist"/>
              </a:rPr>
              <a:t>Weighted term frequencies by brand :  (TF-IDF) Vectorisation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6" name="Picture 5" descr="asda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43" y="1976086"/>
            <a:ext cx="4408377" cy="2719621"/>
          </a:xfrm>
          <a:prstGeom prst="rect">
            <a:avLst/>
          </a:prstGeom>
        </p:spPr>
      </p:pic>
      <p:pic>
        <p:nvPicPr>
          <p:cNvPr id="7" name="Picture 6" descr="sains_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" y="1976086"/>
            <a:ext cx="4408377" cy="2719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643" y="1389811"/>
            <a:ext cx="1869520" cy="562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7" y="1483198"/>
            <a:ext cx="2635500" cy="4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9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" y="244252"/>
            <a:ext cx="9092365" cy="4822121"/>
            <a:chOff x="-1" y="244252"/>
            <a:chExt cx="9092365" cy="4822121"/>
          </a:xfrm>
        </p:grpSpPr>
        <p:sp>
          <p:nvSpPr>
            <p:cNvPr id="4" name="Rectangle 3"/>
            <p:cNvSpPr/>
            <p:nvPr/>
          </p:nvSpPr>
          <p:spPr>
            <a:xfrm>
              <a:off x="-1" y="244252"/>
              <a:ext cx="8959273" cy="5818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dirty="0" smtClean="0">
                  <a:latin typeface="Geomanist"/>
                  <a:cs typeface="Geomanist"/>
                </a:rPr>
                <a:t>Lidl</a:t>
              </a:r>
              <a:r>
                <a:rPr lang="en-GB" sz="2000" dirty="0">
                  <a:latin typeface="Geomanist"/>
                  <a:cs typeface="Geomanist"/>
                </a:rPr>
                <a:t> </a:t>
              </a:r>
              <a:r>
                <a:rPr lang="en-GB" sz="2000" dirty="0" smtClean="0">
                  <a:latin typeface="Geomanist"/>
                  <a:cs typeface="Geomanist"/>
                </a:rPr>
                <a:t>talk about price and stock availability whereas Waitrose focus on food</a:t>
              </a:r>
              <a:endParaRPr lang="en-US" sz="2000" dirty="0">
                <a:latin typeface="Geomanist"/>
                <a:cs typeface="Geomanist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6287" y="1228142"/>
              <a:ext cx="8966077" cy="3838231"/>
              <a:chOff x="126287" y="1228142"/>
              <a:chExt cx="8966077" cy="383823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516313" y="4804763"/>
                <a:ext cx="55760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Geomanist"/>
                    <a:cs typeface="Geomanist"/>
                  </a:rPr>
                  <a:t>Weighted term frequencies by brand :  (TF-IDF) Vectorisation</a:t>
                </a:r>
                <a:endParaRPr lang="en-US" sz="1100" dirty="0">
                  <a:latin typeface="Geomanist"/>
                  <a:cs typeface="Geomanist"/>
                </a:endParaRPr>
              </a:p>
            </p:txBody>
          </p:sp>
          <p:pic>
            <p:nvPicPr>
              <p:cNvPr id="2" name="Picture 1" descr="waitrose_fin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0029" y="2064192"/>
                <a:ext cx="4442335" cy="2740571"/>
              </a:xfrm>
              <a:prstGeom prst="rect">
                <a:avLst/>
              </a:prstGeom>
            </p:spPr>
          </p:pic>
          <p:pic>
            <p:nvPicPr>
              <p:cNvPr id="3" name="Picture 2" descr="lidl_final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87" y="2064192"/>
                <a:ext cx="4442335" cy="2740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/>
              <a:srcRect t="35268" b="27972"/>
              <a:stretch/>
            </p:blipFill>
            <p:spPr>
              <a:xfrm>
                <a:off x="4543050" y="1304849"/>
                <a:ext cx="2774012" cy="97258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287" y="1228142"/>
                <a:ext cx="862484" cy="8100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6643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latin typeface="Geomanist"/>
                <a:cs typeface="Geomanist"/>
              </a:rPr>
              <a:t>M&amp;S talk about new things to shop</a:t>
            </a:r>
            <a:r>
              <a:rPr lang="en-GB" sz="2000" dirty="0">
                <a:latin typeface="Geomanist"/>
                <a:cs typeface="Geomanist"/>
              </a:rPr>
              <a:t> </a:t>
            </a:r>
            <a:r>
              <a:rPr lang="en-GB" sz="2000" dirty="0" smtClean="0">
                <a:latin typeface="Geomanist"/>
                <a:cs typeface="Geomanist"/>
              </a:rPr>
              <a:t>for (other than food </a:t>
            </a:r>
            <a:r>
              <a:rPr lang="en-GB" sz="2000" dirty="0" err="1" smtClean="0">
                <a:latin typeface="Geomanist"/>
                <a:cs typeface="Geomanist"/>
              </a:rPr>
              <a:t>i.e</a:t>
            </a:r>
            <a:r>
              <a:rPr lang="en-GB" sz="2000" dirty="0" smtClean="0">
                <a:latin typeface="Geomanist"/>
                <a:cs typeface="Geomanist"/>
              </a:rPr>
              <a:t>, clothes), </a:t>
            </a:r>
            <a:r>
              <a:rPr lang="en-GB" sz="2000" dirty="0" err="1" smtClean="0">
                <a:latin typeface="Geomanist"/>
                <a:cs typeface="Geomanist"/>
              </a:rPr>
              <a:t>Morrisons</a:t>
            </a:r>
            <a:r>
              <a:rPr lang="en-GB" sz="2000" dirty="0" smtClean="0">
                <a:latin typeface="Geomanist"/>
                <a:cs typeface="Geomanist"/>
              </a:rPr>
              <a:t>, much like </a:t>
            </a:r>
            <a:r>
              <a:rPr lang="en-GB" sz="2000" dirty="0" err="1" smtClean="0">
                <a:latin typeface="Geomanist"/>
                <a:cs typeface="Geomanist"/>
              </a:rPr>
              <a:t>Asda</a:t>
            </a:r>
            <a:r>
              <a:rPr lang="en-GB" sz="2000" dirty="0" smtClean="0">
                <a:latin typeface="Geomanist"/>
                <a:cs typeface="Geomanist"/>
              </a:rPr>
              <a:t>, avoid talking about food</a:t>
            </a:r>
            <a:endParaRPr lang="en-US" sz="20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313" y="4804763"/>
            <a:ext cx="5576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Geomanist"/>
                <a:cs typeface="Geomanist"/>
              </a:rPr>
              <a:t>Weighted term frequencies by brand :  (TF-IDF) Vectorisation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6" name="Picture 5" descr="mn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14980" b="3895"/>
          <a:stretch/>
        </p:blipFill>
        <p:spPr>
          <a:xfrm>
            <a:off x="126288" y="2071036"/>
            <a:ext cx="4441290" cy="2774166"/>
          </a:xfrm>
          <a:prstGeom prst="rect">
            <a:avLst/>
          </a:prstGeom>
        </p:spPr>
      </p:pic>
      <p:pic>
        <p:nvPicPr>
          <p:cNvPr id="7" name="Picture 6" descr="Morrisons_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67" y="2071036"/>
            <a:ext cx="4496791" cy="2774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2584" t="22364" b="20802"/>
          <a:stretch/>
        </p:blipFill>
        <p:spPr>
          <a:xfrm>
            <a:off x="4567578" y="1124766"/>
            <a:ext cx="2016868" cy="9445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24416" b="15792"/>
          <a:stretch/>
        </p:blipFill>
        <p:spPr>
          <a:xfrm>
            <a:off x="126288" y="1429444"/>
            <a:ext cx="1139423" cy="6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1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latin typeface="Geomanist"/>
                <a:cs typeface="Geomanist"/>
              </a:rPr>
              <a:t>Tesco owns Christmas!</a:t>
            </a:r>
            <a:endParaRPr lang="en-US" sz="20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313" y="4804763"/>
            <a:ext cx="5576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Geomanist"/>
                <a:cs typeface="Geomanist"/>
              </a:rPr>
              <a:t>Weighted term frequencies by brand :  (TF-IDF) Vectorisation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2" name="Picture 1" descr="tesco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8" y="2069322"/>
            <a:ext cx="4706193" cy="2903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29185" b="28684"/>
          <a:stretch/>
        </p:blipFill>
        <p:spPr>
          <a:xfrm>
            <a:off x="126288" y="1267054"/>
            <a:ext cx="2027443" cy="8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6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-2" y="2079303"/>
            <a:ext cx="9144001" cy="14875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45"/>
          <p:cNvSpPr/>
          <p:nvPr/>
        </p:nvSpPr>
        <p:spPr>
          <a:xfrm>
            <a:off x="224519" y="886054"/>
            <a:ext cx="838107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L="145142" indent="-145142" algn="l">
              <a:buSzPct val="100000"/>
              <a:buChar char="•"/>
              <a:tabLst>
                <a:tab pos="355600" algn="l"/>
              </a:tabLst>
              <a:defRPr sz="2400"/>
            </a:lvl1pPr>
            <a:lvl2pPr marL="526142" indent="-145142" algn="l">
              <a:buSzPct val="100000"/>
              <a:buChar char="•"/>
              <a:defRPr sz="2400"/>
            </a:lvl2pPr>
            <a:lvl3pPr marL="907142" indent="-145142" algn="l">
              <a:buSzPct val="100000"/>
              <a:buChar char="•"/>
              <a:defRPr sz="2400"/>
            </a:lvl3pPr>
            <a:lvl4pPr marL="1288142" indent="-145142" algn="l">
              <a:buSzPct val="100000"/>
              <a:buChar char="•"/>
              <a:defRPr sz="2400"/>
            </a:lvl4pPr>
            <a:lvl5pPr marL="1669142" indent="-145142" algn="l">
              <a:buSzPct val="100000"/>
              <a:buChar char="•"/>
              <a:defRPr sz="2400"/>
            </a:lvl5pPr>
          </a:lstStyle>
          <a:p>
            <a:pPr marL="0" indent="0">
              <a:buNone/>
              <a:defRPr sz="1800"/>
            </a:pPr>
            <a:endParaRPr lang="en-US" sz="1000" dirty="0" smtClean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519" y="2503278"/>
            <a:ext cx="163157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90370" y="2503278"/>
            <a:ext cx="163157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Goals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6221" y="2380168"/>
            <a:ext cx="163157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Data &amp; </a:t>
            </a:r>
            <a:r>
              <a:rPr lang="en-US" sz="20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/>
            </a:r>
            <a:br>
              <a:rPr lang="en-US" sz="20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Approach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98235" y="2097981"/>
            <a:ext cx="2365716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Findings</a:t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</a:b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EDA </a:t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</a:b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&amp; </a:t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</a:b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Modelling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74394" y="2503278"/>
            <a:ext cx="17241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Round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 Up</a:t>
            </a:r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Geomanist"/>
              <a:ea typeface="+mn-ea"/>
              <a:cs typeface="Geomanist"/>
              <a:sym typeface="Couri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Geomanist"/>
                <a:cs typeface="Geomanist"/>
              </a:rPr>
              <a:t>A</a:t>
            </a:r>
            <a:r>
              <a:rPr lang="en-US" sz="2800" dirty="0" smtClean="0">
                <a:latin typeface="Geomanist"/>
                <a:cs typeface="Geomanist"/>
              </a:rPr>
              <a:t>genda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414566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644" y="327106"/>
            <a:ext cx="8255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Geomanist"/>
                <a:cs typeface="Geomanist"/>
              </a:rPr>
              <a:t>FINDINGS</a:t>
            </a:r>
            <a:br>
              <a:rPr lang="en-US" sz="7200" dirty="0" smtClean="0">
                <a:latin typeface="Geomanist"/>
                <a:cs typeface="Geomanist"/>
              </a:rPr>
            </a:br>
            <a:r>
              <a:rPr lang="en-US" sz="5400" dirty="0" smtClean="0">
                <a:latin typeface="Geomanist"/>
                <a:cs typeface="Geomanist"/>
              </a:rPr>
              <a:t>Modelling</a:t>
            </a:r>
            <a:endParaRPr lang="en-US" sz="54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64741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-17046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Modelling Approach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3102" y="2046018"/>
            <a:ext cx="1667808" cy="24622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Geomanist"/>
                <a:cs typeface="Geomanist"/>
              </a:rPr>
              <a:t>Logistic Regression</a:t>
            </a:r>
          </a:p>
          <a:p>
            <a:pPr algn="ctr"/>
            <a:endParaRPr lang="en-US" sz="1400" dirty="0" smtClean="0"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KNN</a:t>
            </a:r>
          </a:p>
          <a:p>
            <a:pPr algn="ctr"/>
            <a:endParaRPr lang="en-US" sz="1400" dirty="0" smtClean="0"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Random Forest Classifier</a:t>
            </a:r>
          </a:p>
          <a:p>
            <a:pPr algn="ctr"/>
            <a:endParaRPr lang="en-US" sz="1400" dirty="0" smtClean="0"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SVM</a:t>
            </a:r>
          </a:p>
          <a:p>
            <a:pPr algn="ctr"/>
            <a:endParaRPr lang="en-US" sz="1400" dirty="0" smtClean="0"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Multi-Layer Perceptron</a:t>
            </a:r>
            <a:endParaRPr lang="en-US" sz="1400" dirty="0">
              <a:latin typeface="Geomanist"/>
              <a:cs typeface="Geomanis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71448" y="2584627"/>
            <a:ext cx="962016" cy="13849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Geomanist"/>
                <a:cs typeface="Geomanist"/>
              </a:rPr>
              <a:t>Grid Search with 5 fold</a:t>
            </a: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Cross Validation</a:t>
            </a:r>
            <a:endParaRPr lang="en-US" sz="1400" dirty="0">
              <a:latin typeface="Geomanist"/>
              <a:cs typeface="Geomanis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804" y="2907792"/>
            <a:ext cx="1164198" cy="7386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Geomanist"/>
                <a:cs typeface="Geomanist"/>
              </a:rPr>
              <a:t>Ensemble </a:t>
            </a: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Voting Classifier</a:t>
            </a:r>
            <a:endParaRPr lang="en-US" sz="1400" dirty="0">
              <a:latin typeface="Geomanist"/>
              <a:cs typeface="Geomanis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76676" y="2829534"/>
            <a:ext cx="1625216" cy="8925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Geomanist"/>
                <a:cs typeface="Geomanist"/>
              </a:rPr>
              <a:t>‘Frankenstein’ Classifier </a:t>
            </a:r>
            <a:endParaRPr lang="en-GB" sz="1400" dirty="0">
              <a:latin typeface="Geomanist"/>
              <a:cs typeface="Geomanist"/>
            </a:endParaRPr>
          </a:p>
          <a:p>
            <a:pPr algn="ctr"/>
            <a:r>
              <a:rPr lang="en-GB" sz="2400" b="1" dirty="0" smtClean="0">
                <a:latin typeface="Geomanist"/>
                <a:cs typeface="Geomanist"/>
              </a:rPr>
              <a:t>0.699</a:t>
            </a:r>
            <a:endParaRPr lang="en-US" sz="2400" b="1" dirty="0" smtClean="0">
              <a:latin typeface="Geomanist"/>
              <a:cs typeface="Geomanis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680" y="1084216"/>
            <a:ext cx="177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Geomanist"/>
                <a:cs typeface="Geomanist"/>
              </a:rPr>
              <a:t>Round 1!</a:t>
            </a:r>
            <a:endParaRPr lang="en-US" u="sng" dirty="0">
              <a:latin typeface="Geomanist"/>
              <a:cs typeface="Geomanis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6136" y="961105"/>
            <a:ext cx="1770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Geomanist"/>
                <a:cs typeface="Geomanist"/>
              </a:rPr>
              <a:t>Performance Optimization</a:t>
            </a:r>
            <a:endParaRPr lang="en-US" u="sng" dirty="0">
              <a:latin typeface="Geomanist"/>
              <a:cs typeface="Geomanis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21114" y="1084216"/>
            <a:ext cx="177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Geomanist"/>
                <a:cs typeface="Geomanist"/>
              </a:rPr>
              <a:t>Round 2!</a:t>
            </a:r>
            <a:endParaRPr lang="en-US" u="sng" dirty="0">
              <a:latin typeface="Geomanist"/>
              <a:cs typeface="Geomanis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1937" y="1084216"/>
            <a:ext cx="177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Geomanist"/>
                <a:cs typeface="Geomanist"/>
              </a:rPr>
              <a:t>Finalist / Winner</a:t>
            </a:r>
            <a:endParaRPr lang="en-US" u="sng" dirty="0">
              <a:latin typeface="Geomanist"/>
              <a:cs typeface="Geomanis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19503" y="961105"/>
            <a:ext cx="1770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Geomanist"/>
                <a:cs typeface="Geomanist"/>
              </a:rPr>
              <a:t>Performance Optimization</a:t>
            </a:r>
            <a:endParaRPr lang="en-US" u="sng" dirty="0">
              <a:latin typeface="Geomanist"/>
              <a:cs typeface="Geomanis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49769" y="4570719"/>
            <a:ext cx="3742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Geomanist"/>
                <a:cs typeface="Geomanist"/>
              </a:rPr>
              <a:t>Metric : classifier accuracy score on </a:t>
            </a:r>
          </a:p>
          <a:p>
            <a:pPr algn="r"/>
            <a:r>
              <a:rPr lang="en-US" sz="1400" dirty="0" smtClean="0">
                <a:latin typeface="Geomanist"/>
                <a:cs typeface="Geomanist"/>
              </a:rPr>
              <a:t>Test/unseen data</a:t>
            </a:r>
            <a:endParaRPr lang="en-US" sz="1400" dirty="0">
              <a:latin typeface="Geomanist"/>
              <a:cs typeface="Geomanis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3733" y="1607436"/>
            <a:ext cx="1667808" cy="33393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Geomanist"/>
                <a:cs typeface="Geomanist"/>
              </a:rPr>
              <a:t>Logistic Regression</a:t>
            </a:r>
          </a:p>
          <a:p>
            <a:pPr algn="ctr"/>
            <a:r>
              <a:rPr lang="en-US" sz="1050" dirty="0" smtClean="0">
                <a:latin typeface="Geomanist"/>
                <a:cs typeface="Geomanist"/>
              </a:rPr>
              <a:t>(0.692)</a:t>
            </a:r>
          </a:p>
          <a:p>
            <a:pPr algn="ctr"/>
            <a:endParaRPr lang="en-US" sz="1050" dirty="0" smtClean="0"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KNN</a:t>
            </a:r>
          </a:p>
          <a:p>
            <a:pPr algn="ctr"/>
            <a:r>
              <a:rPr lang="en-US" sz="1050" dirty="0">
                <a:latin typeface="Geomanist"/>
                <a:cs typeface="Geomanist"/>
              </a:rPr>
              <a:t>(</a:t>
            </a:r>
            <a:r>
              <a:rPr lang="en-US" sz="1050" dirty="0" smtClean="0">
                <a:latin typeface="Geomanist"/>
                <a:cs typeface="Geomanist"/>
              </a:rPr>
              <a:t>0.47)</a:t>
            </a:r>
            <a:endParaRPr lang="en-US" sz="1050" dirty="0">
              <a:latin typeface="Geomanist"/>
              <a:cs typeface="Geomanist"/>
            </a:endParaRPr>
          </a:p>
          <a:p>
            <a:pPr algn="ctr"/>
            <a:endParaRPr lang="en-US" sz="1400" dirty="0" smtClean="0"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Random Forest Classifier</a:t>
            </a:r>
          </a:p>
          <a:p>
            <a:pPr algn="ctr"/>
            <a:r>
              <a:rPr lang="en-US" sz="1050" dirty="0">
                <a:latin typeface="Geomanist"/>
                <a:cs typeface="Geomanist"/>
              </a:rPr>
              <a:t>(</a:t>
            </a:r>
            <a:r>
              <a:rPr lang="en-US" sz="1050" dirty="0" smtClean="0">
                <a:latin typeface="Geomanist"/>
                <a:cs typeface="Geomanist"/>
              </a:rPr>
              <a:t>0.61)</a:t>
            </a:r>
            <a:endParaRPr lang="en-US" sz="1050" dirty="0">
              <a:latin typeface="Geomanist"/>
              <a:cs typeface="Geomanist"/>
            </a:endParaRPr>
          </a:p>
          <a:p>
            <a:pPr algn="ctr"/>
            <a:endParaRPr lang="en-US" sz="1400" dirty="0" smtClean="0"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SVM</a:t>
            </a:r>
          </a:p>
          <a:p>
            <a:pPr algn="ctr"/>
            <a:r>
              <a:rPr lang="en-US" sz="1050" dirty="0">
                <a:latin typeface="Geomanist"/>
                <a:cs typeface="Geomanist"/>
              </a:rPr>
              <a:t>(0.69)</a:t>
            </a:r>
          </a:p>
          <a:p>
            <a:pPr algn="ctr"/>
            <a:endParaRPr lang="en-US" sz="1400" dirty="0" smtClean="0"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Multi Layer Perceptron</a:t>
            </a:r>
          </a:p>
          <a:p>
            <a:pPr algn="ctr"/>
            <a:r>
              <a:rPr lang="en-US" sz="1050" dirty="0">
                <a:latin typeface="Geomanist"/>
                <a:cs typeface="Geomanist"/>
              </a:rPr>
              <a:t>(0.68)</a:t>
            </a:r>
          </a:p>
        </p:txBody>
      </p:sp>
      <p:cxnSp>
        <p:nvCxnSpPr>
          <p:cNvPr id="21" name="Straight Arrow Connector 20"/>
          <p:cNvCxnSpPr>
            <a:stCxn id="2" idx="3"/>
            <a:endCxn id="3" idx="1"/>
          </p:cNvCxnSpPr>
          <p:nvPr/>
        </p:nvCxnSpPr>
        <p:spPr>
          <a:xfrm>
            <a:off x="2180910" y="3277125"/>
            <a:ext cx="59053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3"/>
          </p:cNvCxnSpPr>
          <p:nvPr/>
        </p:nvCxnSpPr>
        <p:spPr>
          <a:xfrm>
            <a:off x="3733464" y="3277125"/>
            <a:ext cx="49026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</p:cNvCxnSpPr>
          <p:nvPr/>
        </p:nvCxnSpPr>
        <p:spPr>
          <a:xfrm>
            <a:off x="5891541" y="3277124"/>
            <a:ext cx="192263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248002" y="3277123"/>
            <a:ext cx="192263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28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0" grpId="0"/>
      <p:bldP spid="11" grpId="0"/>
      <p:bldP spid="13" grpId="0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-17046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Classifier Evaluation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6" name="Picture 5" descr="Screenshot 2019-01-24 at 13.26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7" y="1986991"/>
            <a:ext cx="4239174" cy="1675249"/>
          </a:xfrm>
          <a:prstGeom prst="rect">
            <a:avLst/>
          </a:prstGeom>
        </p:spPr>
      </p:pic>
      <p:pic>
        <p:nvPicPr>
          <p:cNvPr id="9" name="Picture 8" descr="Screenshot 2019-01-24 at 13.26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07" y="2072219"/>
            <a:ext cx="4546055" cy="14732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71902" y="4278176"/>
            <a:ext cx="719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Geomanist"/>
                <a:cs typeface="Geomanist"/>
              </a:rPr>
              <a:t>High precision with Waitrose, Sainsbury’s and ASDA</a:t>
            </a:r>
            <a:endParaRPr lang="en-US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1320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Testing the model on new data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150" y="3065430"/>
            <a:ext cx="5744267" cy="2039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31" y="948875"/>
            <a:ext cx="5744267" cy="2039593"/>
          </a:xfrm>
          <a:prstGeom prst="rect">
            <a:avLst/>
          </a:prstGeom>
        </p:spPr>
      </p:pic>
      <p:pic>
        <p:nvPicPr>
          <p:cNvPr id="11" name="Picture 10" descr="unseen_lid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08" y="3065430"/>
            <a:ext cx="1469485" cy="1872697"/>
          </a:xfrm>
          <a:prstGeom prst="rect">
            <a:avLst/>
          </a:prstGeom>
        </p:spPr>
      </p:pic>
      <p:pic>
        <p:nvPicPr>
          <p:cNvPr id="12" name="Picture 11" descr="unseen_sainsbury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7" y="948875"/>
            <a:ext cx="1336494" cy="17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4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Geomanist"/>
                <a:cs typeface="Geomanist"/>
              </a:rPr>
              <a:t>Testing the model on new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375" y="1070865"/>
            <a:ext cx="5744267" cy="2025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121" y="3122469"/>
            <a:ext cx="5744267" cy="1982550"/>
          </a:xfrm>
          <a:prstGeom prst="rect">
            <a:avLst/>
          </a:prstGeom>
        </p:spPr>
      </p:pic>
      <p:pic>
        <p:nvPicPr>
          <p:cNvPr id="2" name="Picture 1" descr="unseen_waitro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1" y="1135000"/>
            <a:ext cx="1383507" cy="1795736"/>
          </a:xfrm>
          <a:prstGeom prst="rect">
            <a:avLst/>
          </a:prstGeom>
        </p:spPr>
      </p:pic>
      <p:pic>
        <p:nvPicPr>
          <p:cNvPr id="3" name="Picture 2" descr="unseen_asd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81" y="3096815"/>
            <a:ext cx="1427094" cy="17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8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644" y="327106"/>
            <a:ext cx="825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Geomanist"/>
                <a:cs typeface="Geomanist"/>
              </a:rPr>
              <a:t>ROUND UP</a:t>
            </a:r>
            <a:endParaRPr lang="en-US" sz="54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242777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Potential Applications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498" y="1327204"/>
            <a:ext cx="3938924" cy="3457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u="sng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Sense Checking!</a:t>
            </a:r>
            <a:endParaRPr kumimoji="0" lang="en-US" b="0" i="0" u="sng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Geomanist"/>
              <a:cs typeface="Geomanist"/>
              <a:sym typeface="Courier"/>
            </a:endParaRP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You’re the social media </a:t>
            </a:r>
            <a:r>
              <a:rPr lang="en-US" sz="1400" i="1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/>
            </a:r>
            <a:br>
              <a:rPr lang="en-US" sz="1400" i="1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manager at Waitrose.. </a:t>
            </a:r>
            <a:b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/>
            </a:r>
            <a:b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..your boss suggests posting about</a:t>
            </a:r>
            <a:b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discounts and low prices..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Your model says don’t bother,</a:t>
            </a:r>
            <a:b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this sounds like something like </a:t>
            </a:r>
            <a:r>
              <a:rPr lang="en-US" sz="1400" i="1" dirty="0" err="1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Lidl</a:t>
            </a:r>
            <a:r>
              <a:rPr lang="en-US" sz="1400" i="1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/>
            </a:r>
            <a:br>
              <a:rPr lang="en-US" sz="1400" i="1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would post. 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Your boss is super impressed. </a:t>
            </a:r>
            <a:b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i="1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You get a raise.</a:t>
            </a:r>
            <a:endParaRPr lang="en-US" sz="1400" i="1" dirty="0">
              <a:solidFill>
                <a:srgbClr val="000000"/>
              </a:solidFill>
              <a:latin typeface="Geomanist"/>
              <a:cs typeface="Geomanist"/>
              <a:sym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9160" y="1327204"/>
            <a:ext cx="4558496" cy="22980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u="sng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Transferability to other categories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Facebook pages are all similarly structured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in terms of their html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It would be relatively easy to repeat this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project with any other category on 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Facebook where brands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 are active </a:t>
            </a:r>
            <a:r>
              <a:rPr lang="en-US" sz="1400" dirty="0" err="1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e.g</a:t>
            </a: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 fashion</a:t>
            </a:r>
            <a:r>
              <a:rPr lang="en-US" sz="1400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brands   </a:t>
            </a:r>
          </a:p>
        </p:txBody>
      </p:sp>
    </p:spTree>
    <p:extLst>
      <p:ext uri="{BB962C8B-B14F-4D97-AF65-F5344CB8AC3E}">
        <p14:creationId xmlns:p14="http://schemas.microsoft.com/office/powerpoint/2010/main" val="214322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45"/>
          <p:cNvSpPr/>
          <p:nvPr/>
        </p:nvSpPr>
        <p:spPr>
          <a:xfrm>
            <a:off x="224519" y="886054"/>
            <a:ext cx="838107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L="145142" indent="-145142" algn="l">
              <a:buSzPct val="100000"/>
              <a:buChar char="•"/>
              <a:tabLst>
                <a:tab pos="355600" algn="l"/>
              </a:tabLst>
              <a:defRPr sz="2400"/>
            </a:lvl1pPr>
            <a:lvl2pPr marL="526142" indent="-145142" algn="l">
              <a:buSzPct val="100000"/>
              <a:buChar char="•"/>
              <a:defRPr sz="2400"/>
            </a:lvl2pPr>
            <a:lvl3pPr marL="907142" indent="-145142" algn="l">
              <a:buSzPct val="100000"/>
              <a:buChar char="•"/>
              <a:defRPr sz="2400"/>
            </a:lvl3pPr>
            <a:lvl4pPr marL="1288142" indent="-145142" algn="l">
              <a:buSzPct val="100000"/>
              <a:buChar char="•"/>
              <a:defRPr sz="2400"/>
            </a:lvl4pPr>
            <a:lvl5pPr marL="1669142" indent="-145142" algn="l">
              <a:buSzPct val="100000"/>
              <a:buChar char="•"/>
              <a:defRPr sz="2400"/>
            </a:lvl5pPr>
          </a:lstStyle>
          <a:p>
            <a:pPr marL="0" indent="0">
              <a:buNone/>
              <a:defRPr sz="1800"/>
            </a:pPr>
            <a:endParaRPr lang="en-US" sz="1000" dirty="0" smtClean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Risks &amp; Limitations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166" y="1327204"/>
            <a:ext cx="2795576" cy="30880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u="sng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It’s (not) been emotional</a:t>
            </a:r>
            <a:endParaRPr kumimoji="0" lang="en-US" b="0" i="0" u="sng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Geomanist"/>
              <a:cs typeface="Geomanist"/>
              <a:sym typeface="Courier"/>
            </a:endParaRP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Word counts - even TF-IDF </a:t>
            </a:r>
            <a:r>
              <a:rPr lang="mr-IN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–</a:t>
            </a: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 don’t capture 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sentiment very well. 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Future iterations of content 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analysis</a:t>
            </a:r>
            <a:r>
              <a:rPr lang="en-US" sz="1400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could look at sentiment and see if emotion is a useful 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predictor?</a:t>
            </a:r>
            <a:endParaRPr lang="en-US" sz="1400" dirty="0">
              <a:solidFill>
                <a:srgbClr val="000000"/>
              </a:solidFill>
              <a:latin typeface="Geomanist"/>
              <a:cs typeface="Geomanist"/>
              <a:sym typeface="Courier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Geomanist"/>
              <a:ea typeface="+mn-ea"/>
              <a:cs typeface="Geomanist"/>
              <a:sym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9408" y="1327204"/>
            <a:ext cx="3150068" cy="2554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u="sng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Neglected Features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Many features were acquired,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that although were helpful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for EDA, weren’t used in any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modelling.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Could we look at regression models 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and see what kinds of content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predict social ‘success’</a:t>
            </a:r>
            <a:endParaRPr lang="en-US" dirty="0">
              <a:solidFill>
                <a:srgbClr val="000000"/>
              </a:solidFill>
              <a:latin typeface="Geomanist"/>
              <a:cs typeface="Geomanist"/>
              <a:sym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095" y="1327204"/>
            <a:ext cx="2356364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u="sng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Neglected Channels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There’s more to social 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media 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than Facebook.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Could we integrate data 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from Twitter, Instagram, </a:t>
            </a:r>
            <a:b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Snapchat?</a:t>
            </a:r>
          </a:p>
          <a:p>
            <a:pPr algn="ctr" defTabSz="584200" latinLnBrk="1" hangingPunct="0">
              <a:spcBef>
                <a:spcPts val="2000"/>
              </a:spcBef>
            </a:pPr>
            <a:endParaRPr lang="en-US" dirty="0">
              <a:solidFill>
                <a:srgbClr val="000000"/>
              </a:solidFill>
              <a:latin typeface="Geomanist"/>
              <a:cs typeface="Geomanist"/>
              <a:sym typeface="Courier"/>
            </a:endParaRPr>
          </a:p>
          <a:p>
            <a:pPr algn="ctr" defTabSz="584200" latinLnBrk="1" hangingPunct="0">
              <a:spcBef>
                <a:spcPts val="2000"/>
              </a:spcBef>
            </a:pPr>
            <a:endParaRPr lang="en-US" sz="1400" dirty="0">
              <a:solidFill>
                <a:srgbClr val="000000"/>
              </a:solidFill>
              <a:latin typeface="Geomanist"/>
              <a:cs typeface="Geomanist"/>
              <a:sym typeface="Courier"/>
            </a:endParaRPr>
          </a:p>
          <a:p>
            <a:pPr algn="ctr" defTabSz="584200" latinLnBrk="1" hangingPunct="0">
              <a:spcBef>
                <a:spcPts val="2000"/>
              </a:spcBef>
            </a:pPr>
            <a:endParaRPr lang="en-US" sz="2400" dirty="0">
              <a:solidFill>
                <a:srgbClr val="000000"/>
              </a:solidFill>
              <a:latin typeface="Geomanist"/>
              <a:cs typeface="Geomanist"/>
              <a:sym typeface="Courier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omanist"/>
              <a:ea typeface="+mn-ea"/>
              <a:cs typeface="Geomanist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4037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262" y="2517461"/>
            <a:ext cx="825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QUESTIONS?</a:t>
            </a:r>
            <a:endParaRPr lang="en-US" sz="54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52445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7250"/>
            <a:ext cx="9144000" cy="6000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644" y="3480536"/>
            <a:ext cx="5561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CONTEXT</a:t>
            </a:r>
            <a:endParaRPr lang="en-US" sz="72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96478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In 2018, almost two thirds of all advertising spend was on digital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161" y="4808278"/>
            <a:ext cx="6479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Geomanist"/>
                <a:cs typeface="Geomanist"/>
              </a:rPr>
              <a:t>https://</a:t>
            </a:r>
            <a:r>
              <a:rPr lang="en-US" sz="1200" dirty="0" err="1">
                <a:latin typeface="Geomanist"/>
                <a:cs typeface="Geomanist"/>
              </a:rPr>
              <a:t>www.emarketer.com</a:t>
            </a:r>
            <a:r>
              <a:rPr lang="en-US" sz="1200" dirty="0">
                <a:latin typeface="Geomanist"/>
                <a:cs typeface="Geomanist"/>
              </a:rPr>
              <a:t>/content/more-than-60-of-uk-media-ad-spending-is-digital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9027"/>
          <a:stretch/>
        </p:blipFill>
        <p:spPr>
          <a:xfrm>
            <a:off x="2619255" y="1488730"/>
            <a:ext cx="3620230" cy="28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2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cadilly-loop-PAGE-2017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969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674" y="2903938"/>
            <a:ext cx="2934546" cy="1815882"/>
          </a:xfrm>
          <a:prstGeom prst="rect">
            <a:avLst/>
          </a:prstGeom>
          <a:solidFill>
            <a:srgbClr val="FFFFFF">
              <a:alpha val="6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manist"/>
                <a:cs typeface="Geomanist"/>
              </a:rPr>
              <a:t>M</a:t>
            </a:r>
            <a:r>
              <a:rPr lang="en-US" sz="2800" dirty="0" smtClean="0">
                <a:latin typeface="Geomanist"/>
                <a:cs typeface="Geomanist"/>
              </a:rPr>
              <a:t>ore spend = </a:t>
            </a:r>
          </a:p>
          <a:p>
            <a:endParaRPr lang="en-US" sz="2800" dirty="0" smtClean="0">
              <a:latin typeface="Geomanist"/>
              <a:cs typeface="Geomanist"/>
            </a:endParaRPr>
          </a:p>
          <a:p>
            <a:r>
              <a:rPr lang="mr-IN" sz="2800" dirty="0" smtClean="0">
                <a:latin typeface="Geomanist"/>
                <a:cs typeface="Geomanist"/>
              </a:rPr>
              <a:t>…</a:t>
            </a:r>
            <a:r>
              <a:rPr lang="en-US" sz="2800" dirty="0" smtClean="0">
                <a:latin typeface="Geomanist"/>
                <a:cs typeface="Geomanist"/>
              </a:rPr>
              <a:t>more content</a:t>
            </a:r>
            <a:endParaRPr lang="en-GB" sz="2800" dirty="0">
              <a:latin typeface="Geomanist"/>
              <a:cs typeface="Geomanist"/>
            </a:endParaRPr>
          </a:p>
          <a:p>
            <a:r>
              <a:rPr lang="mr-IN" sz="2800" dirty="0" smtClean="0">
                <a:latin typeface="Geomanist"/>
                <a:cs typeface="Geomanist"/>
              </a:rPr>
              <a:t>…</a:t>
            </a:r>
            <a:r>
              <a:rPr lang="en-US" sz="2800" dirty="0" smtClean="0">
                <a:latin typeface="Geomanist"/>
                <a:cs typeface="Geomanist"/>
              </a:rPr>
              <a:t>more noise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483" y="2903938"/>
            <a:ext cx="3875907" cy="1815882"/>
          </a:xfrm>
          <a:prstGeom prst="rect">
            <a:avLst/>
          </a:prstGeom>
          <a:solidFill>
            <a:srgbClr val="FFFFFF">
              <a:alpha val="66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eomanist"/>
                <a:cs typeface="Geomanist"/>
              </a:defRPr>
            </a:lvl1pPr>
          </a:lstStyle>
          <a:p>
            <a:pPr algn="r"/>
            <a:r>
              <a:rPr lang="en-GB" dirty="0"/>
              <a:t>Increasing pressure to </a:t>
            </a:r>
          </a:p>
          <a:p>
            <a:pPr algn="r"/>
            <a:endParaRPr lang="en-GB" dirty="0" smtClean="0"/>
          </a:p>
          <a:p>
            <a:pPr algn="r"/>
            <a:r>
              <a:rPr lang="mr-IN" dirty="0" smtClean="0"/>
              <a:t>…</a:t>
            </a:r>
            <a:r>
              <a:rPr lang="en-GB" dirty="0"/>
              <a:t>stand out</a:t>
            </a:r>
          </a:p>
          <a:p>
            <a:pPr algn="r"/>
            <a:r>
              <a:rPr lang="mr-IN" dirty="0"/>
              <a:t>…</a:t>
            </a:r>
            <a:r>
              <a:rPr lang="en-GB" dirty="0"/>
              <a:t>to </a:t>
            </a:r>
            <a:r>
              <a:rPr lang="en-GB" u="sng" dirty="0"/>
              <a:t>differentiate</a:t>
            </a:r>
            <a:endParaRPr lang="en-US" u="sng" dirty="0"/>
          </a:p>
        </p:txBody>
      </p:sp>
      <p:sp>
        <p:nvSpPr>
          <p:cNvPr id="5" name="Rectangle 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Why does this matter?</a:t>
            </a:r>
            <a:endParaRPr lang="en-US" sz="24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45747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849"/>
          <a:stretch/>
        </p:blipFill>
        <p:spPr>
          <a:xfrm>
            <a:off x="0" y="0"/>
            <a:ext cx="4585851" cy="6096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What do we want to find out?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5270" y="2217952"/>
            <a:ext cx="4850093" cy="120032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Geomanist"/>
                <a:cs typeface="Geomanist"/>
              </a:rPr>
              <a:t>Are brands doing enough to ensure their Facebook content is different from their competitors?</a:t>
            </a:r>
            <a:endParaRPr lang="en-US" sz="2400" b="1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65230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87" y="0"/>
            <a:ext cx="431471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9607" y="2396694"/>
            <a:ext cx="5548069" cy="1200328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eomanist"/>
                <a:cs typeface="Geomanist"/>
              </a:rPr>
              <a:t>Can we make a </a:t>
            </a:r>
            <a:r>
              <a:rPr lang="en-US" sz="2400" b="1" dirty="0" smtClean="0">
                <a:latin typeface="Geomanist"/>
                <a:cs typeface="Geomanist"/>
              </a:rPr>
              <a:t>robot smart </a:t>
            </a:r>
            <a:r>
              <a:rPr lang="en-US" sz="2400" b="1" dirty="0" smtClean="0">
                <a:latin typeface="Geomanist"/>
                <a:cs typeface="Geomanist"/>
              </a:rPr>
              <a:t>enough to tell the difference between </a:t>
            </a:r>
            <a:r>
              <a:rPr lang="en-US" sz="2400" b="1" dirty="0" smtClean="0">
                <a:latin typeface="Geomanist"/>
                <a:cs typeface="Geomanist"/>
              </a:rPr>
              <a:t>the brands </a:t>
            </a:r>
            <a:r>
              <a:rPr lang="en-US" sz="2400" b="1" dirty="0" smtClean="0">
                <a:latin typeface="Geomanist"/>
                <a:cs typeface="Geomanist"/>
              </a:rPr>
              <a:t>speak on Facebook?</a:t>
            </a:r>
            <a:endParaRPr lang="en-US" sz="2400" b="1" dirty="0">
              <a:latin typeface="Geomanist"/>
              <a:cs typeface="Geomanis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How do we use Data Science to answer this?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4" y="4553528"/>
            <a:ext cx="4504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Geomanist"/>
                <a:cs typeface="Geomanist"/>
              </a:rPr>
              <a:t>*</a:t>
            </a:r>
            <a:r>
              <a:rPr lang="en-US" sz="1400" b="1" i="1" dirty="0" smtClean="0">
                <a:latin typeface="Geomanist"/>
                <a:cs typeface="Geomanist"/>
              </a:rPr>
              <a:t>Can </a:t>
            </a:r>
            <a:r>
              <a:rPr lang="en-US" sz="1400" b="1" i="1" dirty="0">
                <a:latin typeface="Geomanist"/>
                <a:cs typeface="Geomanist"/>
              </a:rPr>
              <a:t>we use </a:t>
            </a:r>
            <a:r>
              <a:rPr lang="en-US" sz="1400" b="1" i="1" dirty="0" smtClean="0">
                <a:latin typeface="Geomanist"/>
                <a:cs typeface="Geomanist"/>
              </a:rPr>
              <a:t>supervised machine </a:t>
            </a:r>
            <a:r>
              <a:rPr lang="en-US" sz="1400" b="1" i="1" dirty="0">
                <a:latin typeface="Geomanist"/>
                <a:cs typeface="Geomanist"/>
              </a:rPr>
              <a:t>learning to help us classify different brand content on Facebook?</a:t>
            </a:r>
          </a:p>
        </p:txBody>
      </p:sp>
    </p:spTree>
    <p:extLst>
      <p:ext uri="{BB962C8B-B14F-4D97-AF65-F5344CB8AC3E}">
        <p14:creationId xmlns:p14="http://schemas.microsoft.com/office/powerpoint/2010/main" val="191019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644" y="327106"/>
            <a:ext cx="5561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Geomanist"/>
                <a:cs typeface="Geomanist"/>
              </a:rPr>
              <a:t>DATA &amp; APPROACH</a:t>
            </a:r>
            <a:endParaRPr lang="en-US" sz="72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38062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-Right Arrow 2"/>
          <p:cNvSpPr/>
          <p:nvPr/>
        </p:nvSpPr>
        <p:spPr>
          <a:xfrm>
            <a:off x="142459" y="3000348"/>
            <a:ext cx="8740607" cy="611386"/>
          </a:xfrm>
          <a:prstGeom prst="leftRightArrow">
            <a:avLst/>
          </a:prstGeom>
          <a:solidFill>
            <a:srgbClr val="DCDEE0"/>
          </a:solidFill>
        </p:spPr>
        <p:txBody>
          <a:bodyPr wrap="square" rtlCol="0" anchor="ctr">
            <a:spAutoFit/>
          </a:bodyPr>
          <a:lstStyle/>
          <a:p>
            <a:pPr algn="l"/>
            <a:endParaRPr lang="en-US" sz="1400" b="1" i="1" dirty="0">
              <a:latin typeface="Geomanist"/>
              <a:cs typeface="Geomanis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58" y="2325543"/>
            <a:ext cx="1235316" cy="37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584" t="22364" b="20802"/>
          <a:stretch/>
        </p:blipFill>
        <p:spPr>
          <a:xfrm>
            <a:off x="5076289" y="1437789"/>
            <a:ext cx="1741453" cy="815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5268" b="27972"/>
          <a:stretch/>
        </p:blipFill>
        <p:spPr>
          <a:xfrm>
            <a:off x="804578" y="2296680"/>
            <a:ext cx="1431543" cy="501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509" y="2392890"/>
            <a:ext cx="1741456" cy="3099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29185" b="28684"/>
          <a:stretch/>
        </p:blipFill>
        <p:spPr>
          <a:xfrm>
            <a:off x="3073971" y="1845575"/>
            <a:ext cx="1238450" cy="490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24416" b="15792"/>
          <a:stretch/>
        </p:blipFill>
        <p:spPr>
          <a:xfrm>
            <a:off x="997007" y="1744181"/>
            <a:ext cx="983828" cy="552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1957" y="1863162"/>
            <a:ext cx="842791" cy="7915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551" y="2927415"/>
            <a:ext cx="1622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Geomanist"/>
                <a:cs typeface="Geomanist"/>
              </a:rPr>
              <a:t>Higher End  / </a:t>
            </a:r>
            <a:r>
              <a:rPr lang="en-US" b="1" i="1" dirty="0" smtClean="0">
                <a:latin typeface="Geomanist"/>
                <a:cs typeface="Geomanist"/>
              </a:rPr>
              <a:t>Premium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62512" y="2970139"/>
            <a:ext cx="1936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i="1" dirty="0">
                <a:latin typeface="Geomanist"/>
                <a:cs typeface="Geomanist"/>
              </a:rPr>
              <a:t>Lower End / Budget </a:t>
            </a:r>
            <a:endParaRPr lang="en-US" b="1" i="1" dirty="0">
              <a:latin typeface="Geomanist"/>
              <a:cs typeface="Geomanis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One category and its main brands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902" y="4278176"/>
            <a:ext cx="719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Geomanist"/>
                <a:cs typeface="Geomanist"/>
              </a:rPr>
              <a:t>All on Facebook. All posting consistently. All with some purpose. </a:t>
            </a:r>
            <a:endParaRPr lang="en-US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78387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3776</TotalTime>
  <Words>659</Words>
  <Application>Microsoft Macintosh PowerPoint</Application>
  <PresentationFormat>On-screen Show (16:9)</PresentationFormat>
  <Paragraphs>164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Honan Enetrprises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 Ho</dc:creator>
  <cp:lastModifiedBy>Sam Ho</cp:lastModifiedBy>
  <cp:revision>116</cp:revision>
  <dcterms:created xsi:type="dcterms:W3CDTF">2019-01-13T17:49:22Z</dcterms:created>
  <dcterms:modified xsi:type="dcterms:W3CDTF">2019-01-31T10:20:10Z</dcterms:modified>
</cp:coreProperties>
</file>